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4"/>
  </p:notesMasterIdLst>
  <p:handoutMasterIdLst>
    <p:handoutMasterId r:id="rId55"/>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42"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43" r:id="rId51"/>
    <p:sldId id="337" r:id="rId52"/>
    <p:sldId id="338" r:id="rId53"/>
  </p:sldIdLst>
  <p:sldSz cx="12188825" cy="6858000"/>
  <p:notesSz cx="6858000" cy="9296400"/>
  <p:embeddedFontLst>
    <p:embeddedFont>
      <p:font typeface="Segoe UI Light" pitchFamily="34" charset="0"/>
      <p:regular r:id="rId56"/>
    </p:embeddedFont>
    <p:embeddedFont>
      <p:font typeface="Segoe UI" pitchFamily="34" charset="0"/>
      <p:regular r:id="rId57"/>
      <p:bold r:id="rId58"/>
      <p:italic r:id="rId59"/>
      <p:boldItalic r:id="rId60"/>
    </p:embeddedFont>
    <p:embeddedFont>
      <p:font typeface="Segoe Light" pitchFamily="34" charset="0"/>
      <p:regular r:id="rId61"/>
      <p:italic r:id="rId62"/>
    </p:embeddedFont>
    <p:embeddedFont>
      <p:font typeface="Consolas" pitchFamily="49" charset="0"/>
      <p:regular r:id="rId63"/>
      <p:bold r:id="rId64"/>
      <p:italic r:id="rId65"/>
      <p:boldItalic r:id="rId66"/>
    </p:embeddedFont>
    <p:embeddedFont>
      <p:font typeface="Calibri" pitchFamily="34" charset="0"/>
      <p:regular r:id="rId67"/>
      <p:bold r:id="rId68"/>
      <p:italic r:id="rId69"/>
      <p:boldItalic r:id="rId70"/>
    </p:embeddedFont>
  </p:embeddedFontLst>
  <p:custDataLst>
    <p:tags r:id="rId7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1608" autoAdjust="0"/>
  </p:normalViewPr>
  <p:slideViewPr>
    <p:cSldViewPr snapToGrid="0" snapToObjects="1">
      <p:cViewPr>
        <p:scale>
          <a:sx n="90" d="100"/>
          <a:sy n="90" d="100"/>
        </p:scale>
        <p:origin x="-756" y="24"/>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Razor has</a:t>
            </a:r>
            <a:r>
              <a:rPr lang="en-US" baseline="0" dirty="0" smtClean="0"/>
              <a:t> some great tools to help you organize your markup, keep things consistent, and eliminate repetition.</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19</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39</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45</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4</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47897"/>
          </a:xfrm>
        </p:spPr>
        <p:txBody>
          <a:bodyPr/>
          <a:lstStyle/>
          <a:p>
            <a:r>
              <a:rPr lang="en-US" dirty="0" smtClean="0"/>
              <a:t>Razor tools for a Consistent Look</a:t>
            </a:r>
            <a:endParaRPr lang="en-US" dirty="0"/>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2" name="Text Placeholder 1"/>
          <p:cNvSpPr>
            <a:spLocks noGrp="1"/>
          </p:cNvSpPr>
          <p:nvPr>
            <p:ph type="body" sz="quarter" idx="10"/>
          </p:nvPr>
        </p:nvSpPr>
        <p:spPr/>
        <p:txBody>
          <a:bodyPr/>
          <a:lstStyle/>
          <a:p>
            <a:endParaRPr lang="en-US"/>
          </a:p>
        </p:txBody>
      </p:sp>
      <p:grpSp>
        <p:nvGrpSpPr>
          <p:cNvPr id="9" name="Group 8"/>
          <p:cNvGrpSpPr/>
          <p:nvPr/>
        </p:nvGrpSpPr>
        <p:grpSpPr>
          <a:xfrm>
            <a:off x="517525" y="1420813"/>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Layouts</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Consistent structure, </a:t>
              </a:r>
              <a:r>
                <a:rPr lang="fr-FR" sz="2000" dirty="0" err="1" smtClean="0">
                  <a:solidFill>
                    <a:schemeClr val="tx1">
                      <a:lumMod val="75000"/>
                      <a:lumOff val="25000"/>
                      <a:alpha val="99000"/>
                    </a:schemeClr>
                  </a:solidFill>
                </a:rPr>
                <a:t>organization</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Includes</a:t>
              </a:r>
              <a:r>
                <a:rPr lang="fr-FR" sz="2000" dirty="0" smtClean="0">
                  <a:solidFill>
                    <a:schemeClr val="tx1">
                      <a:lumMod val="75000"/>
                      <a:lumOff val="25000"/>
                      <a:alpha val="99000"/>
                    </a:schemeClr>
                  </a:solidFill>
                </a:rPr>
                <a:t> </a:t>
              </a:r>
              <a:r>
                <a:rPr lang="fr-FR" sz="2000" dirty="0" smtClean="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Master Pages </a:t>
              </a:r>
              <a:r>
                <a:rPr lang="fr-FR" sz="2000" dirty="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Layouts</a:t>
              </a:r>
              <a:r>
                <a:rPr lang="fr-FR" sz="2000" dirty="0" smtClean="0">
                  <a:solidFill>
                    <a:schemeClr val="tx1">
                      <a:lumMod val="75000"/>
                      <a:lumOff val="25000"/>
                      <a:alpha val="99000"/>
                    </a:schemeClr>
                  </a:solidFill>
                </a:rPr>
                <a:t>)</a:t>
              </a:r>
              <a:endParaRPr lang="fr-FR" sz="2000" dirty="0">
                <a:solidFill>
                  <a:schemeClr val="tx1">
                    <a:lumMod val="75000"/>
                    <a:lumOff val="25000"/>
                    <a:alpha val="99000"/>
                  </a:schemeClr>
                </a:solidFill>
              </a:endParaRPr>
            </a:p>
          </p:txBody>
        </p:sp>
      </p:grpSp>
      <p:grpSp>
        <p:nvGrpSpPr>
          <p:cNvPr id="12" name="Group 11"/>
          <p:cNvGrpSpPr/>
          <p:nvPr/>
        </p:nvGrpSpPr>
        <p:grpSpPr>
          <a:xfrm>
            <a:off x="509588" y="4666488"/>
            <a:ext cx="11158537" cy="1451783"/>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Themes</a:t>
              </a:r>
              <a:endParaRPr lang="en-US" dirty="0">
                <a:solidFill>
                  <a:schemeClr val="bg1">
                    <a:alpha val="99000"/>
                  </a:schemeClr>
                </a:solidFill>
              </a:endParaRPr>
            </a:p>
          </p:txBody>
        </p:sp>
        <p:sp>
          <p:nvSpPr>
            <p:cNvPr id="15" name="Rectangle 14"/>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Site-</a:t>
              </a:r>
              <a:r>
                <a:rPr lang="fr-FR" sz="2000" dirty="0" err="1" smtClean="0">
                  <a:solidFill>
                    <a:schemeClr val="tx1">
                      <a:lumMod val="75000"/>
                      <a:lumOff val="25000"/>
                      <a:alpha val="99000"/>
                    </a:schemeClr>
                  </a:solidFill>
                </a:rPr>
                <a:t>wide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runtime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reskinning</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that’s</a:t>
              </a:r>
              <a:r>
                <a:rPr lang="fr-FR" sz="2000" dirty="0" smtClean="0">
                  <a:solidFill>
                    <a:schemeClr val="tx1">
                      <a:lumMod val="75000"/>
                      <a:lumOff val="25000"/>
                      <a:alpha val="99000"/>
                    </a:schemeClr>
                  </a:solidFill>
                </a:rPr>
                <a:t> CSS </a:t>
              </a:r>
              <a:r>
                <a:rPr lang="fr-FR" sz="2000" dirty="0" err="1" smtClean="0">
                  <a:solidFill>
                    <a:schemeClr val="tx1">
                      <a:lumMod val="75000"/>
                      <a:lumOff val="25000"/>
                      <a:alpha val="99000"/>
                    </a:schemeClr>
                  </a:solidFill>
                </a:rPr>
                <a:t>friendly</a:t>
              </a:r>
              <a:endParaRPr lang="fr-FR" sz="2000" dirty="0">
                <a:solidFill>
                  <a:schemeClr val="tx1">
                    <a:lumMod val="75000"/>
                    <a:lumOff val="25000"/>
                    <a:alpha val="99000"/>
                  </a:schemeClr>
                </a:solidFill>
              </a:endParaRPr>
            </a:p>
          </p:txBody>
        </p:sp>
      </p:grpSp>
      <p:grpSp>
        <p:nvGrpSpPr>
          <p:cNvPr id="16" name="Group 15"/>
          <p:cNvGrpSpPr/>
          <p:nvPr/>
        </p:nvGrpSpPr>
        <p:grpSpPr>
          <a:xfrm>
            <a:off x="509588" y="3043650"/>
            <a:ext cx="11158537" cy="1451783"/>
            <a:chOff x="517525" y="1420813"/>
            <a:chExt cx="11158537" cy="1451783"/>
          </a:xfrm>
        </p:grpSpPr>
        <p:sp>
          <p:nvSpPr>
            <p:cNvPr id="17" name="Rectangle 1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Sections</a:t>
              </a:r>
              <a:endParaRPr lang="en-US" dirty="0">
                <a:solidFill>
                  <a:schemeClr val="bg1">
                    <a:alpha val="99000"/>
                  </a:schemeClr>
                </a:solidFill>
              </a:endParaRPr>
            </a:p>
          </p:txBody>
        </p:sp>
        <p:sp>
          <p:nvSpPr>
            <p:cNvPr id="18" name="Rectangle 1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Named</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regions</a:t>
              </a:r>
              <a:r>
                <a:rPr lang="fr-FR" sz="2000" dirty="0" smtClean="0">
                  <a:solidFill>
                    <a:schemeClr val="tx1">
                      <a:lumMod val="75000"/>
                      <a:lumOff val="25000"/>
                      <a:alpha val="99000"/>
                    </a:schemeClr>
                  </a:solidFill>
                </a:rPr>
                <a:t> of </a:t>
              </a:r>
              <a:r>
                <a:rPr lang="fr-FR" sz="2000" dirty="0" err="1" smtClean="0">
                  <a:solidFill>
                    <a:schemeClr val="tx1">
                      <a:lumMod val="75000"/>
                      <a:lumOff val="25000"/>
                      <a:alpha val="99000"/>
                    </a:schemeClr>
                  </a:solidFill>
                </a:rPr>
                <a:t>dynamic</a:t>
              </a:r>
              <a:r>
                <a:rPr lang="fr-FR" sz="2000" dirty="0" smtClean="0">
                  <a:solidFill>
                    <a:schemeClr val="tx1">
                      <a:lumMod val="75000"/>
                      <a:lumOff val="25000"/>
                      <a:alpha val="99000"/>
                    </a:schemeClr>
                  </a:solidFill>
                </a:rPr>
                <a:t> code</a:t>
              </a:r>
              <a:endParaRPr lang="fr-FR" sz="2000" dirty="0">
                <a:solidFill>
                  <a:schemeClr val="tx1">
                    <a:lumMod val="75000"/>
                    <a:lumOff val="25000"/>
                    <a:alpha val="99000"/>
                  </a:schemeClr>
                </a:solidFill>
              </a:endParaRPr>
            </a:p>
          </p:txBody>
        </p:sp>
      </p:gr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5</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6078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
        <p:nvSpPr>
          <p:cNvPr id="9" name="24-Point Star 8"/>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6</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4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Getting Started</a:t>
            </a:r>
          </a:p>
          <a:p>
            <a:r>
              <a:rPr lang="en-US" sz="3200" dirty="0" smtClean="0"/>
              <a:t>Razor</a:t>
            </a:r>
          </a:p>
          <a:p>
            <a:r>
              <a:rPr lang="en-US" sz="3200" smtClean="0"/>
              <a:t>WebMatrix</a:t>
            </a:r>
            <a:r>
              <a:rPr lang="en-US" sz="3200" dirty="0" smtClean="0"/>
              <a:t> 2 Features</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4-Point Star 7"/>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7</a:t>
            </a:r>
            <a:endParaRPr lang="en-US" sz="2200" dirty="0"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4456" y="1189513"/>
            <a:ext cx="1961881" cy="548298"/>
          </a:xfrm>
          <a:prstGeom prst="rect">
            <a:avLst/>
          </a:prstGeom>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
        <p:nvSpPr>
          <p:cNvPr id="15" name="24-Point Star 14"/>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8</a:t>
            </a:r>
          </a:p>
        </p:txBody>
      </p:sp>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
        <p:nvSpPr>
          <p:cNvPr id="7" name="24-Point Star 6"/>
          <p:cNvSpPr/>
          <p:nvPr/>
        </p:nvSpPr>
        <p:spPr bwMode="auto">
          <a:xfrm>
            <a:off x="10806074"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9</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
        <p:nvSpPr>
          <p:cNvPr id="8" name="24-Point Star 7"/>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10</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
        <p:nvSpPr>
          <p:cNvPr id="13" name="24-Point Star 12"/>
          <p:cNvSpPr/>
          <p:nvPr/>
        </p:nvSpPr>
        <p:spPr bwMode="auto">
          <a:xfrm>
            <a:off x="10806073" y="-44807"/>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11</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(Bonus!)</a:t>
            </a:r>
            <a:endParaRPr lang="en-US" sz="11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22475" y="2082230"/>
            <a:ext cx="554965" cy="2919279"/>
            <a:chOff x="5950916" y="1398444"/>
            <a:chExt cx="554965" cy="2919279"/>
          </a:xfrm>
        </p:grpSpPr>
        <p:sp>
          <p:nvSpPr>
            <p:cNvPr id="11" name="24-Point Star 10"/>
            <p:cNvSpPr/>
            <p:nvPr/>
          </p:nvSpPr>
          <p:spPr bwMode="auto">
            <a:xfrm>
              <a:off x="5960633" y="378549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5" name="24-Point Star 14"/>
            <p:cNvSpPr/>
            <p:nvPr/>
          </p:nvSpPr>
          <p:spPr bwMode="auto">
            <a:xfrm>
              <a:off x="595091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6" name="24-Point Star 15"/>
            <p:cNvSpPr/>
            <p:nvPr/>
          </p:nvSpPr>
          <p:spPr bwMode="auto">
            <a:xfrm>
              <a:off x="5950916" y="187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7" name="24-Point Star 16"/>
            <p:cNvSpPr/>
            <p:nvPr/>
          </p:nvSpPr>
          <p:spPr bwMode="auto">
            <a:xfrm>
              <a:off x="5950916" y="235326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8" name="24-Point Star 17"/>
            <p:cNvSpPr/>
            <p:nvPr/>
          </p:nvSpPr>
          <p:spPr bwMode="auto">
            <a:xfrm>
              <a:off x="5950916" y="283067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9" name="24-Point Star 18"/>
            <p:cNvSpPr/>
            <p:nvPr/>
          </p:nvSpPr>
          <p:spPr bwMode="auto">
            <a:xfrm>
              <a:off x="5957071" y="330808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grpSp>
        <p:nvGrpSpPr>
          <p:cNvPr id="5" name="Group 4"/>
          <p:cNvGrpSpPr/>
          <p:nvPr/>
        </p:nvGrpSpPr>
        <p:grpSpPr>
          <a:xfrm>
            <a:off x="324546" y="2114034"/>
            <a:ext cx="551403" cy="2387049"/>
            <a:chOff x="324546" y="1398444"/>
            <a:chExt cx="551403" cy="2387049"/>
          </a:xfrm>
        </p:grpSpPr>
        <p:sp>
          <p:nvSpPr>
            <p:cNvPr id="7" name="24-Point Star 6"/>
            <p:cNvSpPr/>
            <p:nvPr/>
          </p:nvSpPr>
          <p:spPr bwMode="auto">
            <a:xfrm>
              <a:off x="32454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8" name="24-Point Star 7"/>
            <p:cNvSpPr/>
            <p:nvPr/>
          </p:nvSpPr>
          <p:spPr bwMode="auto">
            <a:xfrm>
              <a:off x="324546" y="186214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9" name="24-Point Star 8"/>
            <p:cNvSpPr/>
            <p:nvPr/>
          </p:nvSpPr>
          <p:spPr bwMode="auto">
            <a:xfrm>
              <a:off x="324546" y="232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0" name="24-Point Star 9"/>
            <p:cNvSpPr/>
            <p:nvPr/>
          </p:nvSpPr>
          <p:spPr bwMode="auto">
            <a:xfrm>
              <a:off x="324546" y="278955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2" name="24-Point Star 11"/>
            <p:cNvSpPr/>
            <p:nvPr/>
          </p:nvSpPr>
          <p:spPr bwMode="auto">
            <a:xfrm>
              <a:off x="330701" y="325326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a:xfrm>
            <a:off x="324545" y="228600"/>
            <a:ext cx="11546752" cy="1495794"/>
          </a:xfrm>
        </p:spPr>
        <p:txBody>
          <a:bodyPr/>
          <a:lstStyle/>
          <a:p>
            <a:r>
              <a:rPr lang="en-US" dirty="0" smtClean="0"/>
              <a:t>Recap: Top </a:t>
            </a:r>
            <a:r>
              <a:rPr lang="en-US" strike="sngStrike" dirty="0" smtClean="0"/>
              <a:t>10</a:t>
            </a:r>
            <a:r>
              <a:rPr lang="en-US" dirty="0" smtClean="0"/>
              <a:t> 11 Things You Just Learned about </a:t>
            </a:r>
            <a:r>
              <a:rPr lang="en-US" dirty="0" err="1" smtClean="0"/>
              <a:t>WebMatrix</a:t>
            </a:r>
            <a:r>
              <a:rPr lang="en-US" dirty="0" smtClean="0"/>
              <a:t> 2</a:t>
            </a:r>
            <a:endParaRPr lang="en-US" dirty="0"/>
          </a:p>
        </p:txBody>
      </p:sp>
      <p:sp>
        <p:nvSpPr>
          <p:cNvPr id="3" name="Content Placeholder 2"/>
          <p:cNvSpPr>
            <a:spLocks noGrp="1"/>
          </p:cNvSpPr>
          <p:nvPr>
            <p:ph sz="half" idx="1"/>
          </p:nvPr>
        </p:nvSpPr>
        <p:spPr>
          <a:xfrm>
            <a:off x="519113" y="2163390"/>
            <a:ext cx="5486400" cy="2671501"/>
          </a:xfrm>
        </p:spPr>
        <p:txBody>
          <a:bodyPr/>
          <a:lstStyle/>
          <a:p>
            <a:pPr marL="514350" indent="-514350">
              <a:buClr>
                <a:schemeClr val="bg1"/>
              </a:buClr>
              <a:buSzPct val="70000"/>
              <a:buFont typeface="+mj-lt"/>
              <a:buAutoNum type="arabicPeriod"/>
            </a:pPr>
            <a:r>
              <a:rPr lang="en-US" sz="2800" dirty="0" err="1" smtClean="0"/>
              <a:t>WebMatrix</a:t>
            </a:r>
            <a:r>
              <a:rPr lang="en-US" sz="2800" dirty="0" smtClean="0"/>
              <a:t> gives you options</a:t>
            </a:r>
          </a:p>
          <a:p>
            <a:pPr marL="514350" indent="-514350">
              <a:buClr>
                <a:schemeClr val="bg1"/>
              </a:buClr>
              <a:buFont typeface="+mj-lt"/>
              <a:buAutoNum type="arabicPeriod"/>
            </a:pPr>
            <a:r>
              <a:rPr lang="en-US" sz="2800" dirty="0"/>
              <a:t>Code Completion</a:t>
            </a:r>
          </a:p>
          <a:p>
            <a:pPr marL="514350" indent="-514350">
              <a:buClr>
                <a:schemeClr val="bg1"/>
              </a:buClr>
              <a:buFont typeface="+mj-lt"/>
              <a:buAutoNum type="arabicPeriod"/>
            </a:pPr>
            <a:r>
              <a:rPr lang="en-US" sz="2800" dirty="0"/>
              <a:t>Data Management</a:t>
            </a:r>
          </a:p>
          <a:p>
            <a:pPr marL="514350" indent="-514350">
              <a:buClr>
                <a:schemeClr val="bg1"/>
              </a:buClr>
              <a:buFont typeface="+mj-lt"/>
              <a:buAutoNum type="arabicPeriod"/>
            </a:pPr>
            <a:r>
              <a:rPr lang="en-US" sz="2800" dirty="0" err="1"/>
              <a:t>WebGrid</a:t>
            </a:r>
            <a:endParaRPr lang="en-US" sz="2800" dirty="0"/>
          </a:p>
          <a:p>
            <a:pPr marL="514350" indent="-514350">
              <a:buClr>
                <a:schemeClr val="bg1"/>
              </a:buClr>
              <a:buFont typeface="+mj-lt"/>
              <a:buAutoNum type="arabicPeriod"/>
            </a:pPr>
            <a:r>
              <a:rPr lang="en-US" sz="2800" dirty="0"/>
              <a:t>Razor tools for a consistent look</a:t>
            </a:r>
          </a:p>
        </p:txBody>
      </p:sp>
      <p:sp>
        <p:nvSpPr>
          <p:cNvPr id="4" name="Content Placeholder 3"/>
          <p:cNvSpPr>
            <a:spLocks noGrp="1"/>
          </p:cNvSpPr>
          <p:nvPr>
            <p:ph sz="half" idx="2"/>
          </p:nvPr>
        </p:nvSpPr>
        <p:spPr>
          <a:xfrm>
            <a:off x="6181725" y="2163390"/>
            <a:ext cx="5486400" cy="2757678"/>
          </a:xfrm>
        </p:spPr>
        <p:txBody>
          <a:bodyPr/>
          <a:lstStyle/>
          <a:p>
            <a:pPr marL="514350" indent="-514350">
              <a:buClr>
                <a:schemeClr val="bg1"/>
              </a:buClr>
              <a:buFont typeface="+mj-lt"/>
              <a:buAutoNum type="arabicPeriod" startAt="6"/>
            </a:pPr>
            <a:r>
              <a:rPr lang="en-US" sz="2800" dirty="0" smtClean="0"/>
              <a:t>Built-in helpers</a:t>
            </a:r>
          </a:p>
          <a:p>
            <a:pPr marL="514350" indent="-514350">
              <a:buClr>
                <a:schemeClr val="bg1"/>
              </a:buClr>
              <a:buFont typeface="+mj-lt"/>
              <a:buAutoNum type="arabicPeriod" startAt="6"/>
            </a:pPr>
            <a:r>
              <a:rPr lang="en-US" sz="2800" dirty="0" smtClean="0"/>
              <a:t>Package Manager</a:t>
            </a:r>
          </a:p>
          <a:p>
            <a:pPr marL="514350" indent="-514350">
              <a:buClr>
                <a:schemeClr val="bg1"/>
              </a:buClr>
              <a:buFont typeface="+mj-lt"/>
              <a:buAutoNum type="arabicPeriod" startAt="6"/>
            </a:pPr>
            <a:r>
              <a:rPr lang="en-US" sz="2800" dirty="0" smtClean="0"/>
              <a:t>Social Site Integration</a:t>
            </a:r>
          </a:p>
          <a:p>
            <a:pPr marL="514350" indent="-514350">
              <a:buClr>
                <a:schemeClr val="bg1"/>
              </a:buClr>
              <a:buFont typeface="+mj-lt"/>
              <a:buAutoNum type="arabicPeriod" startAt="6"/>
            </a:pPr>
            <a:r>
              <a:rPr lang="en-US" sz="2800" dirty="0" smtClean="0"/>
              <a:t>Easy Membership &amp; Security</a:t>
            </a:r>
          </a:p>
          <a:p>
            <a:pPr marL="514350" indent="-514350">
              <a:buClr>
                <a:schemeClr val="bg1"/>
              </a:buClr>
              <a:buFont typeface="+mj-lt"/>
              <a:buAutoNum type="arabicPeriod" startAt="6"/>
            </a:pPr>
            <a:r>
              <a:rPr lang="en-US" sz="2800" dirty="0" smtClean="0"/>
              <a:t>Routing</a:t>
            </a:r>
          </a:p>
          <a:p>
            <a:pPr marL="514350" indent="-514350">
              <a:buClr>
                <a:schemeClr val="bg1"/>
              </a:buClr>
              <a:buFont typeface="+mj-lt"/>
              <a:buAutoNum type="arabicPeriod" startAt="6"/>
            </a:pPr>
            <a:r>
              <a:rPr lang="en-US" sz="2800" dirty="0" smtClean="0"/>
              <a:t>Built your own helpers</a:t>
            </a:r>
            <a:endParaRPr lang="en-US" sz="2800" dirty="0"/>
          </a:p>
        </p:txBody>
      </p:sp>
    </p:spTree>
    <p:extLst>
      <p:ext uri="{BB962C8B-B14F-4D97-AF65-F5344CB8AC3E}">
        <p14:creationId xmlns:p14="http://schemas.microsoft.com/office/powerpoint/2010/main" val="2087428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24-Point Star 5"/>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1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4" name="24-Point Star 13"/>
          <p:cNvSpPr/>
          <p:nvPr/>
        </p:nvSpPr>
        <p:spPr bwMode="auto">
          <a:xfrm>
            <a:off x="10806074" y="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2</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9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7" name="24-Point Star 6"/>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3</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3454</TotalTime>
  <Words>4787</Words>
  <Application>Microsoft Office PowerPoint</Application>
  <PresentationFormat>Custom</PresentationFormat>
  <Paragraphs>708</Paragraphs>
  <Slides>48</Slides>
  <Notes>42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9" baseType="lpstr">
      <vt:lpstr>Arial</vt:lpstr>
      <vt:lpstr>Segoe UI Light</vt:lpstr>
      <vt:lpstr>Segoe UI</vt:lpstr>
      <vt:lpstr>Segoe Light</vt:lpstr>
      <vt:lpstr>Consolas</vt:lpstr>
      <vt:lpstr>Courier New</vt:lpstr>
      <vt:lpstr>Wingdings</vt:lpstr>
      <vt:lpstr>Calibri</vt:lpstr>
      <vt:lpstr>MS1444_Windows Azure Template 16x9_r08b</vt:lpstr>
      <vt:lpstr>White with Consolas font for code slides</vt:lpstr>
      <vt:lpstr>think-cell Slide</vt:lpstr>
      <vt:lpstr>WebCamps Online</vt:lpstr>
      <vt:lpstr>Top 10 Things You Didn’t Know about WebMatrix 2</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Razor tools for a Consistent Look</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Recap: Top 10 11 Things You Just Learned about WebMatrix 2</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335</cp:revision>
  <cp:lastPrinted>2011-10-11T14:25:22Z</cp:lastPrinted>
  <dcterms:created xsi:type="dcterms:W3CDTF">2011-03-29T16:07:22Z</dcterms:created>
  <dcterms:modified xsi:type="dcterms:W3CDTF">2012-04-27T05:00:32Z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